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8" r:id="rId9"/>
    <p:sldId id="264" r:id="rId1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3333CC"/>
    <a:srgbClr val="CC3399"/>
    <a:srgbClr val="E4F2DA"/>
    <a:srgbClr val="FF0000"/>
    <a:srgbClr val="FFFF66"/>
    <a:srgbClr val="993366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fld id="{D3AFE111-FC42-48AC-8E51-CB1F4E49EF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5FA05-912B-4B07-9BA2-873F1E5780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52AA8-FCF9-436B-AE80-8838A98E9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2AF9A-CF55-4DCC-A97D-BF0D12379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835C6-4234-4487-96CC-2140101537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9F29D-7C4D-40EF-968B-86AF4E7BF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431B7-F9ED-4944-86B7-4D24AA621E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0A7F4-B66D-4949-99A7-DA15C32B82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2BD64-13D0-49D3-9A4F-6D70D263FE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7EC3B-F745-402A-9608-5AAD5C851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E8717-38EF-4165-83DE-63594B8C6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03A0C-0ADD-4CDC-B850-4140C6A2ED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E9D4247-EFC8-4381-A9D7-16A40754E2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free_optical_illusion_bulg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9"/>
          <p:cNvSpPr txBox="1">
            <a:spLocks noChangeArrowheads="1"/>
          </p:cNvSpPr>
          <p:nvPr/>
        </p:nvSpPr>
        <p:spPr bwMode="auto">
          <a:xfrm>
            <a:off x="6324600" y="1447800"/>
            <a:ext cx="3048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-106" charset="0"/>
              </a:rPr>
              <a:t>10.3</a:t>
            </a:r>
          </a:p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-106" charset="0"/>
              </a:rPr>
              <a:t>Areas of Regular Polygons</a:t>
            </a:r>
            <a:br>
              <a:rPr lang="en-US" sz="3200" b="1">
                <a:latin typeface="Times New Roman" pitchFamily="-106" charset="0"/>
              </a:rPr>
            </a:br>
            <a:endParaRPr lang="en-US" sz="3200" b="1">
              <a:latin typeface="Times New Roman" pitchFamily="-106" charset="0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0" y="3200400"/>
            <a:ext cx="6705600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76200" y="4495800"/>
            <a:ext cx="6705600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76200" y="1905000"/>
            <a:ext cx="6705600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rot="-5400000">
            <a:off x="-1447800" y="3352800"/>
            <a:ext cx="6705600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rot="-5400000">
            <a:off x="-152400" y="3429000"/>
            <a:ext cx="6705600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 rot="-5400000">
            <a:off x="1143000" y="3505200"/>
            <a:ext cx="6705600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 animBg="1"/>
      <p:bldP spid="2059" grpId="0" animBg="1"/>
      <p:bldP spid="2060" grpId="0" animBg="1"/>
      <p:bldP spid="2061" grpId="0" animBg="1"/>
      <p:bldP spid="2062" grpId="0" animBg="1"/>
      <p:bldP spid="206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-106" charset="0"/>
                <a:cs typeface="Arial" charset="0"/>
              </a:rPr>
              <a:t>Regular Polygons</a:t>
            </a:r>
            <a:endParaRPr lang="en-US" sz="3600" b="1" i="1" baseline="30000">
              <a:solidFill>
                <a:srgbClr val="CCFFFF"/>
              </a:solidFill>
              <a:latin typeface="Times New Roman" pitchFamily="-106" charset="0"/>
              <a:cs typeface="Arial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04800" y="5105400"/>
            <a:ext cx="8458200" cy="49530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radius – </a:t>
            </a:r>
            <a:r>
              <a:rPr lang="en-US" sz="2400">
                <a:latin typeface="Times New Roman" pitchFamily="-106" charset="0"/>
              </a:rPr>
              <a:t>the distance from the center to a vertex</a:t>
            </a:r>
            <a:endParaRPr lang="en-US" sz="2400" b="1">
              <a:latin typeface="Times New Roman" pitchFamily="-106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04800" y="18288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We can center any regular polygon inside of a circle:</a:t>
            </a: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304800" y="7620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Regular polygons: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04800" y="1143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-all sides congruent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276600" y="1143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-all angles congruent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400800" y="1143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-convex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304800" y="5883275"/>
            <a:ext cx="8458200" cy="49530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apothem – </a:t>
            </a:r>
            <a:r>
              <a:rPr lang="en-US" sz="2400">
                <a:latin typeface="Times New Roman" pitchFamily="-106" charset="0"/>
              </a:rPr>
              <a:t>perpendicular distance from the center to a side</a:t>
            </a:r>
            <a:endParaRPr lang="en-US" sz="2400" b="1">
              <a:latin typeface="Times New Roman" pitchFamily="-106" charset="0"/>
            </a:endParaRPr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0"/>
            <a:ext cx="396240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/>
      <p:bldP spid="3080" grpId="0"/>
      <p:bldP spid="3081" grpId="0"/>
      <p:bldP spid="3082" grpId="0"/>
      <p:bldP spid="308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-106" charset="0"/>
                <a:cs typeface="Arial" charset="0"/>
              </a:rPr>
              <a:t>Finding Angle Measures</a:t>
            </a:r>
            <a:endParaRPr lang="en-US" sz="3600" b="1" i="1" baseline="30000">
              <a:solidFill>
                <a:srgbClr val="CCFFFF"/>
              </a:solidFill>
              <a:latin typeface="Times New Roman" pitchFamily="-106" charset="0"/>
              <a:cs typeface="Arial" charset="0"/>
            </a:endParaRPr>
          </a:p>
        </p:txBody>
      </p:sp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650" y="838200"/>
            <a:ext cx="3562350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685800" y="11430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Regular pentagon: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-106" charset="0"/>
                <a:cs typeface="Arial" charset="0"/>
              </a:rPr>
              <a:t>Finding Angle Measures</a:t>
            </a:r>
            <a:endParaRPr lang="en-US" sz="3600" b="1" i="1" baseline="30000">
              <a:solidFill>
                <a:srgbClr val="CCFFFF"/>
              </a:solidFill>
              <a:latin typeface="Times New Roman" pitchFamily="-106" charset="0"/>
              <a:cs typeface="Arial" charset="0"/>
            </a:endParaRPr>
          </a:p>
        </p:txBody>
      </p:sp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914400"/>
            <a:ext cx="4667250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304800" y="11430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Part of a regular octagon: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6"/>
          <p:cNvSpPr>
            <a:spLocks noChangeArrowheads="1"/>
          </p:cNvSpPr>
          <p:nvPr/>
        </p:nvSpPr>
        <p:spPr bwMode="auto">
          <a:xfrm>
            <a:off x="228600" y="838200"/>
            <a:ext cx="8610600" cy="327660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04800" y="990600"/>
            <a:ext cx="6248400" cy="13700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THEOREM 10.6 – Area of a Regular Polygon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-106" charset="0"/>
              </a:rPr>
              <a:t>The area of a regular polygon is half the product of the apothem and the perimeter</a:t>
            </a: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-106" charset="0"/>
                <a:cs typeface="Arial" charset="0"/>
              </a:rPr>
              <a:t>Areas of Regular Polygons</a:t>
            </a:r>
            <a:endParaRPr lang="en-US" sz="3600" b="1" i="1" baseline="30000">
              <a:solidFill>
                <a:srgbClr val="CCFFFF"/>
              </a:solidFill>
              <a:latin typeface="Times New Roman" pitchFamily="-106" charset="0"/>
              <a:cs typeface="Arial" charset="0"/>
            </a:endParaRPr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2590800" y="2616200"/>
          <a:ext cx="1562100" cy="1041400"/>
        </p:xfrm>
        <a:graphic>
          <a:graphicData uri="http://schemas.openxmlformats.org/presentationml/2006/ole">
            <p:oleObj spid="_x0000_s1026" name="Equation" r:id="rId3" imgW="1562040" imgH="1041120" progId="Equation.3">
              <p:embed/>
            </p:oleObj>
          </a:graphicData>
        </a:graphic>
      </p:graphicFrame>
      <p:pic>
        <p:nvPicPr>
          <p:cNvPr id="103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981200"/>
            <a:ext cx="23622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-106" charset="0"/>
                <a:cs typeface="Arial" charset="0"/>
              </a:rPr>
              <a:t>Areas of Regular Polygons</a:t>
            </a:r>
            <a:endParaRPr lang="en-US" sz="3600" b="1" i="1" baseline="30000">
              <a:solidFill>
                <a:srgbClr val="CCFFFF"/>
              </a:solidFill>
              <a:latin typeface="Times New Roman" pitchFamily="-106" charset="0"/>
              <a:cs typeface="Arial" charset="0"/>
            </a:endParaRP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381000" y="9144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Regular decagon:</a:t>
            </a: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838200"/>
            <a:ext cx="20224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304800" y="3429000"/>
            <a:ext cx="861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28600" y="3505200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Find the area of a regular pentagon with 11.6-cm sides and an 8-cm apothem.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/>
      <p:bldP spid="71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-106" charset="0"/>
                <a:cs typeface="Arial" charset="0"/>
              </a:rPr>
              <a:t>Areas of Regular Polygons</a:t>
            </a:r>
            <a:endParaRPr lang="en-US" sz="3600" b="1" i="1" baseline="30000">
              <a:solidFill>
                <a:srgbClr val="CCFFFF"/>
              </a:solidFill>
              <a:latin typeface="Times New Roman" pitchFamily="-106" charset="0"/>
              <a:cs typeface="Arial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57200" y="9906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Regular hexagon:</a:t>
            </a:r>
          </a:p>
        </p:txBody>
      </p:sp>
      <p:sp>
        <p:nvSpPr>
          <p:cNvPr id="8196" name="AutoShape 5"/>
          <p:cNvSpPr>
            <a:spLocks noChangeArrowheads="1"/>
          </p:cNvSpPr>
          <p:nvPr/>
        </p:nvSpPr>
        <p:spPr bwMode="auto">
          <a:xfrm>
            <a:off x="4800600" y="1143000"/>
            <a:ext cx="2057400" cy="1600200"/>
          </a:xfrm>
          <a:prstGeom prst="hexagon">
            <a:avLst>
              <a:gd name="adj" fmla="val 32143"/>
              <a:gd name="vf" fmla="val 115470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5394325" y="2743200"/>
            <a:ext cx="1006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10mm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28600" y="8382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Find the area of the regular polygon.</a:t>
            </a: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-106" charset="0"/>
                <a:cs typeface="Arial" charset="0"/>
              </a:rPr>
              <a:t>Areas of Regular Polygons</a:t>
            </a:r>
            <a:endParaRPr lang="en-US" sz="3600" b="1" i="1" baseline="30000">
              <a:solidFill>
                <a:srgbClr val="CCFFFF"/>
              </a:solidFill>
              <a:latin typeface="Times New Roman" pitchFamily="-106" charset="0"/>
              <a:cs typeface="Arial" charset="0"/>
            </a:endParaRP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5715000" y="1066800"/>
            <a:ext cx="2209800" cy="198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9221" name="Line 7"/>
          <p:cNvSpPr>
            <a:spLocks noChangeShapeType="1"/>
          </p:cNvSpPr>
          <p:nvPr/>
        </p:nvSpPr>
        <p:spPr bwMode="auto">
          <a:xfrm flipV="1">
            <a:off x="5715000" y="2057400"/>
            <a:ext cx="1066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 rot="-2304489">
            <a:off x="5791200" y="2117725"/>
            <a:ext cx="73183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500" b="1"/>
              <a:t>9 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free_optical_illusion_bulg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6324600" y="152400"/>
            <a:ext cx="3048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-106" charset="0"/>
              </a:rPr>
              <a:t>10.3</a:t>
            </a:r>
          </a:p>
          <a:p>
            <a:pPr algn="ctr">
              <a:spcBef>
                <a:spcPct val="50000"/>
              </a:spcBef>
            </a:pPr>
            <a:endParaRPr lang="en-US" sz="3200" b="1">
              <a:latin typeface="Times New Roman" pitchFamily="-106" charset="0"/>
            </a:endParaRPr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6324600" y="1447800"/>
            <a:ext cx="3048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-106" charset="0"/>
              </a:rPr>
              <a:t>HW:</a:t>
            </a:r>
          </a:p>
          <a:p>
            <a:pPr algn="ctr">
              <a:spcBef>
                <a:spcPct val="50000"/>
              </a:spcBef>
            </a:pPr>
            <a:r>
              <a:rPr lang="en-US" sz="3200" b="1" u="sng">
                <a:latin typeface="Times New Roman" pitchFamily="-106" charset="0"/>
              </a:rPr>
              <a:t>p. 548</a:t>
            </a:r>
            <a:r>
              <a:rPr lang="en-US" sz="3200" b="1">
                <a:latin typeface="Times New Roman" pitchFamily="-106" charset="0"/>
              </a:rPr>
              <a:t> </a:t>
            </a:r>
            <a:br>
              <a:rPr lang="en-US" sz="3200" b="1">
                <a:latin typeface="Times New Roman" pitchFamily="-106" charset="0"/>
              </a:rPr>
            </a:br>
            <a:r>
              <a:rPr lang="en-US" sz="3200" b="1">
                <a:latin typeface="Times New Roman" pitchFamily="-106" charset="0"/>
              </a:rPr>
              <a:t>#1-12, </a:t>
            </a:r>
            <a:br>
              <a:rPr lang="en-US" sz="3200" b="1">
                <a:latin typeface="Times New Roman" pitchFamily="-106" charset="0"/>
              </a:rPr>
            </a:br>
            <a:r>
              <a:rPr lang="en-US" sz="3200" b="1">
                <a:latin typeface="Times New Roman" pitchFamily="-106" charset="0"/>
              </a:rPr>
              <a:t>14-18 even</a:t>
            </a:r>
          </a:p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-10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144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Default Design</vt:lpstr>
      <vt:lpstr>Microsoft Equation 3.0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Poudre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dasevedo</cp:lastModifiedBy>
  <cp:revision>32</cp:revision>
  <dcterms:created xsi:type="dcterms:W3CDTF">2009-12-02T23:37:08Z</dcterms:created>
  <dcterms:modified xsi:type="dcterms:W3CDTF">2011-04-25T14:34:14Z</dcterms:modified>
</cp:coreProperties>
</file>